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4"/>
  </p:sldMasterIdLst>
  <p:notesMasterIdLst>
    <p:notesMasterId r:id="rId11"/>
  </p:notesMasterIdLst>
  <p:handoutMasterIdLst>
    <p:handoutMasterId r:id="rId12"/>
  </p:handoutMasterIdLst>
  <p:sldIdLst>
    <p:sldId id="361" r:id="rId5"/>
    <p:sldId id="710" r:id="rId6"/>
    <p:sldId id="2138104902" r:id="rId7"/>
    <p:sldId id="2138104903" r:id="rId8"/>
    <p:sldId id="2138104904" r:id="rId9"/>
    <p:sldId id="2138104905" r:id="rId10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 NUEVA Presentación" id="{2B54043A-9F0C-654E-B575-4E7C5EB7EEAE}">
          <p14:sldIdLst>
            <p14:sldId id="361"/>
            <p14:sldId id="710"/>
            <p14:sldId id="2138104902"/>
            <p14:sldId id="2138104903"/>
            <p14:sldId id="2138104904"/>
            <p14:sldId id="2138104905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255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3772" userDrawn="1">
          <p15:clr>
            <a:srgbClr val="A4A3A4"/>
          </p15:clr>
        </p15:guide>
        <p15:guide id="6" pos="7378" userDrawn="1">
          <p15:clr>
            <a:srgbClr val="A4A3A4"/>
          </p15:clr>
        </p15:guide>
        <p15:guide id="7" orient="horz" pos="2183" userDrawn="1">
          <p15:clr>
            <a:srgbClr val="A4A3A4"/>
          </p15:clr>
        </p15:guide>
        <p15:guide id="8" pos="2071" userDrawn="1">
          <p15:clr>
            <a:srgbClr val="A4A3A4"/>
          </p15:clr>
        </p15:guide>
        <p15:guide id="9" pos="1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ilo Alzate Cano" initials="CAC" lastIdx="9" clrIdx="0"/>
  <p:cmAuthor id="2" name="Karol Cuellar" initials="KC" lastIdx="13" clrIdx="1">
    <p:extLst>
      <p:ext uri="{19B8F6BF-5375-455C-9EA6-DF929625EA0E}">
        <p15:presenceInfo xmlns:p15="http://schemas.microsoft.com/office/powerpoint/2012/main" userId="S::karolcuellar@sanchobbdo.com::96a3af0b-fde4-4fe7-9676-7d04ac4069c8" providerId="AD"/>
      </p:ext>
    </p:extLst>
  </p:cmAuthor>
  <p:cmAuthor id="3" name="Maria Camila Cardona Orozco" initials="MO" lastIdx="12" clrIdx="2">
    <p:extLst>
      <p:ext uri="{19B8F6BF-5375-455C-9EA6-DF929625EA0E}">
        <p15:presenceInfo xmlns:p15="http://schemas.microsoft.com/office/powerpoint/2012/main" userId="S::macorozc@bancolombia.com.co::7d4e91b0-4d02-4dc1-9fb8-62535ea2dd5a" providerId="AD"/>
      </p:ext>
    </p:extLst>
  </p:cmAuthor>
  <p:cmAuthor id="4" name="Estefania Zuluaga Zuliani" initials="EZ" lastIdx="8" clrIdx="3">
    <p:extLst>
      <p:ext uri="{19B8F6BF-5375-455C-9EA6-DF929625EA0E}">
        <p15:presenceInfo xmlns:p15="http://schemas.microsoft.com/office/powerpoint/2012/main" userId="S::estefaniazuluaga_sanchobbdo.com#ext#@bancolombia.onmicrosoft.com::fe86ead0-e22e-4655-8a63-20ad5ad497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272420"/>
    <a:srgbClr val="2A2A29"/>
    <a:srgbClr val="FFDB00"/>
    <a:srgbClr val="00C587"/>
    <a:srgbClr val="9F62D2"/>
    <a:srgbClr val="01CDEB"/>
    <a:srgbClr val="FF803A"/>
    <a:srgbClr val="FFD204"/>
    <a:srgbClr val="FFB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6"/>
    <p:restoredTop sz="90174"/>
  </p:normalViewPr>
  <p:slideViewPr>
    <p:cSldViewPr snapToGrid="0">
      <p:cViewPr varScale="1">
        <p:scale>
          <a:sx n="90" d="100"/>
          <a:sy n="90" d="100"/>
        </p:scale>
        <p:origin x="474" y="78"/>
      </p:cViewPr>
      <p:guideLst>
        <p:guide orient="horz" pos="255"/>
        <p:guide pos="302"/>
        <p:guide pos="3772"/>
        <p:guide pos="7378"/>
        <p:guide orient="horz" pos="2183"/>
        <p:guide pos="2071"/>
        <p:guide pos="1731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1518"/>
    </p:cViewPr>
  </p:sorterViewPr>
  <p:notesViewPr>
    <p:cSldViewPr snapToGrid="0">
      <p:cViewPr>
        <p:scale>
          <a:sx n="1" d="2"/>
          <a:sy n="1" d="2"/>
        </p:scale>
        <p:origin x="4664" y="17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IBFont Sans Book" panose="020B0603020202020104" pitchFamily="34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>
                <a:latin typeface="CIBFont Sans Book" panose="020B0603020202020104" pitchFamily="34" charset="77"/>
              </a:rPr>
              <a:t>3/8/2022</a:t>
            </a:fld>
            <a:endParaRPr lang="en-US" dirty="0">
              <a:latin typeface="CIBFont Sans Book" panose="020B0603020202020104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IBFont Sans Book" panose="020B0603020202020104" pitchFamily="34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>
                <a:latin typeface="CIBFont Sans Book" panose="020B0603020202020104" pitchFamily="34" charset="77"/>
              </a:rPr>
              <a:t>‹Nº›</a:t>
            </a:fld>
            <a:endParaRPr lang="en-US" dirty="0">
              <a:latin typeface="CIBFont Sans Book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IBFont Sans Book" panose="020B06030202020201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IBFont Sans Book" panose="020B0603020202020104" pitchFamily="34" charset="77"/>
              </a:defRPr>
            </a:lvl1pPr>
          </a:lstStyle>
          <a:p>
            <a:fld id="{108FFD40-13C9-7B48-A0BE-E251E1E33FE5}" type="datetimeFigureOut">
              <a:rPr lang="en-US" smtClean="0"/>
              <a:pPr/>
              <a:t>3/8/2022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IBFont Sans Book" panose="020B06030202020201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IBFont Sans Book" panose="020B0603020202020104" pitchFamily="34" charset="77"/>
              </a:defRPr>
            </a:lvl1pPr>
          </a:lstStyle>
          <a:p>
            <a:fld id="{6F8E2375-F1B1-284C-A827-B0E603FDBDD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sv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tiff"/><Relationship Id="rId11" Type="http://schemas.openxmlformats.org/officeDocument/2006/relationships/image" Target="../media/image18.emf"/><Relationship Id="rId5" Type="http://schemas.openxmlformats.org/officeDocument/2006/relationships/image" Target="../media/image12.svg"/><Relationship Id="rId10" Type="http://schemas.openxmlformats.org/officeDocument/2006/relationships/image" Target="../media/image17.emf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emf"/><Relationship Id="rId5" Type="http://schemas.openxmlformats.org/officeDocument/2006/relationships/image" Target="../media/image21.emf"/><Relationship Id="rId4" Type="http://schemas.openxmlformats.org/officeDocument/2006/relationships/image" Target="../media/image2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emf"/><Relationship Id="rId4" Type="http://schemas.openxmlformats.org/officeDocument/2006/relationships/image" Target="../media/image2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E248AE-D522-E147-B9F5-C20DCFEDC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5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 NEGRO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8062A1-0A09-5049-9E7C-58F971AF1D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8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MARILLO">
    <p:bg>
      <p:bgPr>
        <a:solidFill>
          <a:srgbClr val="FFD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074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VERDE">
    <p:bg>
      <p:bgPr>
        <a:solidFill>
          <a:srgbClr val="00C5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019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MORADO">
    <p:bg>
      <p:bgPr>
        <a:solidFill>
          <a:srgbClr val="9F6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78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ARANJA">
    <p:bg>
      <p:bgPr>
        <a:solidFill>
          <a:srgbClr val="FF80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01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ROSA">
    <p:bg>
      <p:bgPr>
        <a:solidFill>
          <a:srgbClr val="FF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687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">
    <p:bg>
      <p:bgPr>
        <a:solidFill>
          <a:srgbClr val="01C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567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81A1B1-6DC0-D746-9713-FCA3F0411F03}"/>
              </a:ext>
            </a:extLst>
          </p:cNvPr>
          <p:cNvSpPr txBox="1"/>
          <p:nvPr userDrawn="1"/>
        </p:nvSpPr>
        <p:spPr>
          <a:xfrm>
            <a:off x="392761" y="1930710"/>
            <a:ext cx="2071039" cy="299658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s-CO" sz="1400" dirty="0">
                <a:solidFill>
                  <a:srgbClr val="2A2A29"/>
                </a:solidFill>
                <a:latin typeface="CIBFont Sans" panose="020B0603020202020104" pitchFamily="34" charset="77"/>
              </a:rPr>
              <a:t>Las personas son el eje central de nuestra comunicación en todos los segmentos.</a:t>
            </a:r>
          </a:p>
          <a:p>
            <a:endParaRPr lang="es-CO" sz="14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endParaRPr lang="es-CO" sz="10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  <a:t>Siempre buscaremos que las fotografías transmitan una actitud natural y auténtica. </a:t>
            </a:r>
            <a:b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</a:br>
            <a:endParaRPr lang="es-CO" sz="10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  <a:t>Mostraremos a personas en situaciones creíbles y entornos reales que respiren color y simplicidad. </a:t>
            </a:r>
            <a:b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</a:br>
            <a:endParaRPr lang="es-CO" sz="10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  <a:t>Variedad racial, de género y de edad.</a:t>
            </a:r>
            <a:endParaRPr lang="es-CO" sz="1100" b="1" dirty="0">
              <a:solidFill>
                <a:srgbClr val="2A2A29"/>
              </a:solidFill>
              <a:latin typeface="CIBFont Sans" panose="020B0603020202020104" pitchFamily="34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7A16310-AD7E-E242-8F2E-FEADC97AD503}"/>
              </a:ext>
            </a:extLst>
          </p:cNvPr>
          <p:cNvSpPr/>
          <p:nvPr userDrawn="1"/>
        </p:nvSpPr>
        <p:spPr>
          <a:xfrm>
            <a:off x="303861" y="501134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A2A29"/>
                </a:solidFill>
                <a:latin typeface="CIBFont Sans" panose="020B0603020202020104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Fotografía</a:t>
            </a:r>
          </a:p>
        </p:txBody>
      </p:sp>
      <p:pic>
        <p:nvPicPr>
          <p:cNvPr id="6" name="Picture 2" descr="https://cdn-assets-eu.frontify.com/s3/frontify-enterprise-files-eu/eyJwYXRoIjoiZ3J1cG8tYmFuY29sb21iaWFcL2FjY291bnRzXC84NVwvNDAwMDgxM1wvcHJvamVjdHNcLzZcL2Fzc2V0c1wvN2RcLzU0MlwvYjUxMDQwODhmODkxMjIxNjhhNGUyNzZkZmM5MzRmZTctMTU5Nzc2MTQxNi5wbmcifQ:grupo-bancolombia:60hQ5MQNmJnI7kVaCjLYIUd5qpWvZ_dxa-xbsrk_dHw?width=2400">
            <a:extLst>
              <a:ext uri="{FF2B5EF4-FFF2-40B4-BE49-F238E27FC236}">
                <a16:creationId xmlns:a16="http://schemas.microsoft.com/office/drawing/2014/main" id="{AD3F1603-5378-B44D-B263-E6A4649F51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6354" y="1075333"/>
            <a:ext cx="4037658" cy="21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cdn-assets-eu.frontify.com/s3/frontify-enterprise-files-eu/eyJwYXRoIjoiZ3J1cG8tYmFuY29sb21iaWFcL2FjY291bnRzXC84NVwvNDAwMDgxM1wvcHJvamVjdHNcLzZcL2Fzc2V0c1wvZWRcLzU0NlwvMGIzMGIwNGRjYjdlYThhMzFmOGQwZThmNzZlN2E2ZWItMTU5Nzc2MzU5OS5wbmcifQ:grupo-bancolombia:hgGAcNLWn0oCOFGCtSNX4imxnQgD7ozNRpIVBImMcnA?width=2400">
            <a:extLst>
              <a:ext uri="{FF2B5EF4-FFF2-40B4-BE49-F238E27FC236}">
                <a16:creationId xmlns:a16="http://schemas.microsoft.com/office/drawing/2014/main" id="{3FC53FC0-0781-9542-82A8-D3BF8317B8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68303" y="1070235"/>
            <a:ext cx="4037658" cy="212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DD1B39D-E427-A143-A496-5E6399E1107D}"/>
              </a:ext>
            </a:extLst>
          </p:cNvPr>
          <p:cNvGrpSpPr/>
          <p:nvPr userDrawn="1"/>
        </p:nvGrpSpPr>
        <p:grpSpPr>
          <a:xfrm>
            <a:off x="3472250" y="3922643"/>
            <a:ext cx="8130800" cy="2134575"/>
            <a:chOff x="3472250" y="3903307"/>
            <a:chExt cx="8204455" cy="2153911"/>
          </a:xfrm>
        </p:grpSpPr>
        <p:pic>
          <p:nvPicPr>
            <p:cNvPr id="9" name="Picture 2" descr="https://cdn-assets-eu.frontify.com/s3/frontify-enterprise-files-eu/eyJwYXRoIjoiZ3J1cG8tYmFuY29sb21iaWFcL2FjY291bnRzXC84NVwvNDAwMDgxM1wvcHJvamVjdHNcLzZcL2Fzc2V0c1wvM2FcLzU1OVwvNjRlYmQ0NjBlZWQ4YjZhMTJlOWMyMjJkNjkyM2RlYjQtMTU5NzgyOTM4NC5wbmcifQ:grupo-bancolombia:bt7e-j7dHKBUQBI5A0k0phPJHStmYBfjacy8eOs3Ehw?width=2400">
              <a:extLst>
                <a:ext uri="{FF2B5EF4-FFF2-40B4-BE49-F238E27FC236}">
                  <a16:creationId xmlns:a16="http://schemas.microsoft.com/office/drawing/2014/main" id="{BCE47392-1CEB-AE42-BFB9-AD485638FC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2250" y="3916845"/>
              <a:ext cx="4057501" cy="2140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https://cdn-assets-eu.frontify.com/s3/frontify-enterprise-files-eu/eyJwYXRoIjoiZ3J1cG8tYmFuY29sb21iaWFcL2FjY291bnRzXC84NVwvNDAwMDgxM1wvcHJvamVjdHNcLzZcL2Fzc2V0c1wvYTlcLzU2MFwvYjAxYmUzZTZhMDQ3OTFjMzkzMzc1NTBhYjcxZWNmM2EtMTU5NzgyOTQwMi5wbmcifQ:grupo-bancolombia:ECTjIja0218m8QlM0ARjRjrml3ZryRgbXwaCPAYuArs?width=2400">
              <a:extLst>
                <a:ext uri="{FF2B5EF4-FFF2-40B4-BE49-F238E27FC236}">
                  <a16:creationId xmlns:a16="http://schemas.microsoft.com/office/drawing/2014/main" id="{5F90BADB-F4A8-624F-8A26-14D4E45619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02484" y="3903307"/>
              <a:ext cx="4074221" cy="2149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A31E59D-2E46-B842-95B6-7B749D870243}"/>
              </a:ext>
            </a:extLst>
          </p:cNvPr>
          <p:cNvSpPr txBox="1"/>
          <p:nvPr userDrawn="1"/>
        </p:nvSpPr>
        <p:spPr>
          <a:xfrm>
            <a:off x="3406685" y="593203"/>
            <a:ext cx="376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2"/>
                </a:solidFill>
                <a:latin typeface="CIBFont Sans" panose="020B0603020202020104" pitchFamily="34" charset="77"/>
              </a:rPr>
              <a:t>Segmento: Personas, Jóvenes, Niños y Pymes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924682-739D-8B46-9083-BC36B50E6C86}"/>
              </a:ext>
            </a:extLst>
          </p:cNvPr>
          <p:cNvSpPr txBox="1"/>
          <p:nvPr userDrawn="1"/>
        </p:nvSpPr>
        <p:spPr>
          <a:xfrm>
            <a:off x="3360385" y="3429000"/>
            <a:ext cx="486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2"/>
                </a:solidFill>
                <a:latin typeface="CIBFont Sans" panose="020B0603020202020104" pitchFamily="34" charset="77"/>
              </a:rPr>
              <a:t>Segmento:Banca Privada, Empresarial y Preferencial</a:t>
            </a:r>
          </a:p>
        </p:txBody>
      </p:sp>
    </p:spTree>
    <p:extLst>
      <p:ext uri="{BB962C8B-B14F-4D97-AF65-F5344CB8AC3E}">
        <p14:creationId xmlns:p14="http://schemas.microsoft.com/office/powerpoint/2010/main" val="254319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DC8F69DA-297F-FF4C-96EA-F3B547040027}"/>
              </a:ext>
            </a:extLst>
          </p:cNvPr>
          <p:cNvSpPr/>
          <p:nvPr userDrawn="1"/>
        </p:nvSpPr>
        <p:spPr>
          <a:xfrm>
            <a:off x="0" y="0"/>
            <a:ext cx="2954214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F207B1-7EBC-F64B-8E45-BC3F006F433B}"/>
              </a:ext>
            </a:extLst>
          </p:cNvPr>
          <p:cNvGrpSpPr/>
          <p:nvPr userDrawn="1"/>
        </p:nvGrpSpPr>
        <p:grpSpPr>
          <a:xfrm>
            <a:off x="200984" y="501134"/>
            <a:ext cx="11323055" cy="5692303"/>
            <a:chOff x="200984" y="501134"/>
            <a:chExt cx="11323055" cy="569230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83CFB9B-383C-124A-BF1D-FE722D1A67B1}"/>
                </a:ext>
              </a:extLst>
            </p:cNvPr>
            <p:cNvSpPr/>
            <p:nvPr/>
          </p:nvSpPr>
          <p:spPr>
            <a:xfrm>
              <a:off x="303861" y="501134"/>
              <a:ext cx="13676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 dirty="0">
                  <a:solidFill>
                    <a:schemeClr val="bg2"/>
                  </a:solidFill>
                  <a:latin typeface="CIBFont Sans" panose="020B0603020202020104" pitchFamily="34" charset="77"/>
                  <a:ea typeface="Open Sans" panose="020B0606030504020204" pitchFamily="34" charset="0"/>
                  <a:cs typeface="Open Sans" panose="020B0606030504020204" pitchFamily="34" charset="0"/>
                </a:rPr>
                <a:t>Iconografía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F44EAAB-F609-974F-AD15-A5D0452CEF85}"/>
                </a:ext>
              </a:extLst>
            </p:cNvPr>
            <p:cNvSpPr txBox="1"/>
            <p:nvPr/>
          </p:nvSpPr>
          <p:spPr>
            <a:xfrm>
              <a:off x="3473450" y="3831093"/>
              <a:ext cx="1405935" cy="261216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1000" dirty="0">
                  <a:latin typeface="CIBFont Sans" panose="020B0603020202020104" pitchFamily="34" charset="77"/>
                </a:rPr>
                <a:t>Los íconos multicolor</a:t>
              </a:r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99764A6-4500-C545-BF1A-AD3000543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04686" y="4122699"/>
              <a:ext cx="2070738" cy="2070738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01CFBA64-8348-8B4C-BE90-3C21FE84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96149" y="999190"/>
              <a:ext cx="2070738" cy="2070738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513F11E-B40B-764A-B543-5B560A67C1DB}"/>
                </a:ext>
              </a:extLst>
            </p:cNvPr>
            <p:cNvSpPr txBox="1"/>
            <p:nvPr/>
          </p:nvSpPr>
          <p:spPr>
            <a:xfrm>
              <a:off x="3473449" y="723092"/>
              <a:ext cx="1152661" cy="261216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1000" dirty="0">
                  <a:latin typeface="CIBFont Sans" panose="020B0603020202020104" pitchFamily="34" charset="77"/>
                </a:rPr>
                <a:t>Monocromáticos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1CF7571-AB12-FA42-A9BD-F50F2389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6404" y="891800"/>
              <a:ext cx="2118100" cy="211810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4C94537-C6D3-114F-A70D-084303F6B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2483" y="4408338"/>
              <a:ext cx="1456224" cy="153712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6DFF03F-73E6-2A4E-8F0B-4E95D73AA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0802" y="1257286"/>
              <a:ext cx="1559586" cy="1559586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1DC9F0D9-742A-A948-AA98-CB54B1E5A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1107674" y="882708"/>
              <a:ext cx="416365" cy="416365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9C0ACC8-69B2-7844-AD2E-6C8E56D63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8278731" y="840921"/>
              <a:ext cx="416365" cy="416365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224070A-9AC5-D144-8230-6B36655C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8070548" y="4032486"/>
              <a:ext cx="416365" cy="416365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DE83F37-4577-8D4F-B61D-95F6BEFC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46725" y="859559"/>
              <a:ext cx="416365" cy="416365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CAC6886-3C54-E140-ADB7-840628DF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00862" y="4095982"/>
              <a:ext cx="416365" cy="41636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448A6105-30D0-C44C-92D3-2918A68E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55860" y="4383874"/>
              <a:ext cx="1530317" cy="153031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E568022-E508-F947-A3D0-C48B8468E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1107674" y="4184886"/>
              <a:ext cx="416365" cy="416365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126AE1FE-73E2-5F43-A028-CD5336270BAA}"/>
                </a:ext>
              </a:extLst>
            </p:cNvPr>
            <p:cNvSpPr/>
            <p:nvPr/>
          </p:nvSpPr>
          <p:spPr>
            <a:xfrm>
              <a:off x="200984" y="4371298"/>
              <a:ext cx="2165978" cy="713887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C6916B1F-40A0-E94B-972C-9F671D2EBFD3}"/>
                </a:ext>
              </a:extLst>
            </p:cNvPr>
            <p:cNvSpPr txBox="1"/>
            <p:nvPr/>
          </p:nvSpPr>
          <p:spPr>
            <a:xfrm>
              <a:off x="392761" y="1969182"/>
              <a:ext cx="2218877" cy="307352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r>
                <a:rPr lang="es-CO" sz="14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260 iconos hacen parte de nuestra nuevo sistema de diseño.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Los iconos monocromáticos siempre van en negro o en blanco. Nunca en colores.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Los íconos multicolor siempre van bajo fondo blanco o negro.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No alterar el grosor de los tonos de los íconos multicolor.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b="1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r>
                <a:rPr lang="es-CO" sz="1100" b="1" dirty="0">
                  <a:latin typeface="CIBFont Sans" panose="020B0603020202020104" pitchFamily="34" charset="77"/>
                </a:rPr>
                <a:t>NO SUMAR ICONOS DIFERENTES A LOS DE NUESTRO SISTEMA.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59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5513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+ TRAZ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D5A8A27-B95A-8E45-B286-F6C61772B4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213" y="1"/>
            <a:ext cx="5792787" cy="591343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24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3D259A-89E2-B446-B051-DE082FA8B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9500" y="0"/>
            <a:ext cx="603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09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 BANCOLOMB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C9E67-C8BB-A743-A154-2D42767926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653" y="6334333"/>
            <a:ext cx="1563057" cy="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94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BANCOLOMB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B1E914-8236-474D-94F9-BEA10392D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375" y="3291111"/>
            <a:ext cx="3997194" cy="5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7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 BANCOAGRI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B75779-72D6-0645-BFFB-3273ADFA64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653" y="6331428"/>
            <a:ext cx="1670087" cy="2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9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 BANCOAGRICO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3EC9DB0-84F1-DC4D-9365-A2DE6E12D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5576D2-55B6-634A-BCD8-33C5F78B9C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8093" y="5944834"/>
            <a:ext cx="2617662" cy="34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39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ERRE BANCOAGRICOL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F861111-5C3A-374E-B776-C14BE71C1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0F0D48-E6FD-3E48-AA1D-3252C5023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5241" y="3291111"/>
            <a:ext cx="4216244" cy="5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80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ERRE BANCOAGRICOL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887D8E-3F71-B04C-BF58-FBDCF938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5241" y="3291111"/>
            <a:ext cx="4216244" cy="5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4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NA BANIST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400DAC-AF04-7744-A7AE-87B5D1718E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84" y="6340759"/>
            <a:ext cx="1165923" cy="1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1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 BANIST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0E00C4-C102-AA42-A350-9974F90D7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D0371F-5FDB-2A44-BC34-E7E55CF86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573" y="5960074"/>
            <a:ext cx="1795092" cy="2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56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ERRE BANIST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0DAC82A-AC13-CF4F-A79B-0470BA8E23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987683-07E4-AC4B-8D4D-13F0DC7678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60090" y="3308063"/>
            <a:ext cx="3071820" cy="5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6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Ne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7791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ERRE BANIST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1BC19B-651B-414E-841C-B176B8CD7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0090" y="3308063"/>
            <a:ext cx="3071820" cy="5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15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NA B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D9A5551-CA83-0D47-88CD-C9F6ED7C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84" y="6321287"/>
            <a:ext cx="796169" cy="2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916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EN B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9D4FD9E-34D3-D548-B020-CCD448419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3E25EB-66DE-F449-BF88-221FBA6499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573" y="5975271"/>
            <a:ext cx="991977" cy="2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63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ERRE B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756AB0-8FE0-DC49-A285-763C1B22F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34545A-0700-6A40-A667-1693C3A1A4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0634" y="3265923"/>
            <a:ext cx="2090732" cy="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77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ERRE B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5AB95E-692D-EE44-8BE9-DD8AA0723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0634" y="3265923"/>
            <a:ext cx="2090732" cy="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7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FB43CCD-7D2C-EC43-9512-829E35D6B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C35940E3-FA5B-C34B-8C5A-712962EA0918}"/>
              </a:ext>
            </a:extLst>
          </p:cNvPr>
          <p:cNvGrpSpPr/>
          <p:nvPr userDrawn="1"/>
        </p:nvGrpSpPr>
        <p:grpSpPr>
          <a:xfrm>
            <a:off x="1292233" y="5939798"/>
            <a:ext cx="9607534" cy="360499"/>
            <a:chOff x="1292233" y="5939798"/>
            <a:chExt cx="9607534" cy="36049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9F59810-F887-6A47-B2B8-07282676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 contrast="-100000"/>
            </a:blip>
            <a:stretch>
              <a:fillRect/>
            </a:stretch>
          </p:blipFill>
          <p:spPr>
            <a:xfrm>
              <a:off x="1292233" y="5962601"/>
              <a:ext cx="2481943" cy="31489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E2E3391-25B6-9245-9985-A95AB295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006" y="5939798"/>
              <a:ext cx="2702485" cy="36049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1C0DB8D-6AFB-944F-AA6B-63B8E7026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8321" y="5965374"/>
              <a:ext cx="1892617" cy="309347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7E4D784-2E37-354A-80B4-A7C9C65B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6767" y="5965374"/>
              <a:ext cx="1103000" cy="309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6913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ERRE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EF2B336-0D7F-BF4C-926B-2F8F9E39C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25E5A28B-3D2A-E845-9C68-94199A6D7E7F}"/>
              </a:ext>
            </a:extLst>
          </p:cNvPr>
          <p:cNvGrpSpPr/>
          <p:nvPr userDrawn="1"/>
        </p:nvGrpSpPr>
        <p:grpSpPr>
          <a:xfrm>
            <a:off x="1054141" y="3314035"/>
            <a:ext cx="10083719" cy="382333"/>
            <a:chOff x="-3695436" y="3196409"/>
            <a:chExt cx="15034027" cy="57002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B798C44-8557-9440-AAB9-4BC35DB4C4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578314" y="3234580"/>
              <a:ext cx="1760277" cy="49368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B4D831F-BFC3-764F-A582-69DF6F85E2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906402" y="3224462"/>
              <a:ext cx="3144218" cy="51392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256C222-8540-B348-8FC0-DC627FED4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05483" y="3196409"/>
              <a:ext cx="4273222" cy="57002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52B7A06-063A-E245-BA1F-85A4119322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695436" y="3210343"/>
              <a:ext cx="4273222" cy="54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824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IERRE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3975FB6-F01F-6D4C-9C51-56644897FE9C}"/>
              </a:ext>
            </a:extLst>
          </p:cNvPr>
          <p:cNvGrpSpPr/>
          <p:nvPr userDrawn="1"/>
        </p:nvGrpSpPr>
        <p:grpSpPr>
          <a:xfrm>
            <a:off x="1054141" y="3314035"/>
            <a:ext cx="10083719" cy="382333"/>
            <a:chOff x="-3695436" y="3196409"/>
            <a:chExt cx="15034027" cy="57002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30C207-1491-6640-82AB-7440AACB6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578314" y="3234580"/>
              <a:ext cx="1760277" cy="49368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2531815-9DFD-8347-BDB9-00EF4B9EB0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906402" y="3224462"/>
              <a:ext cx="3144218" cy="51392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875A3D6-5EA2-6446-8E5D-8DB42D0DAB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05483" y="3196409"/>
              <a:ext cx="4273222" cy="570028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779ED69-D743-A047-8558-93CA9CDCA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3695436" y="3210343"/>
              <a:ext cx="4273222" cy="54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43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5970108" y="0"/>
            <a:ext cx="6221891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465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0" y="0"/>
            <a:ext cx="6221891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0491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-GRISCLARO">
    <p:bg>
      <p:bgPr>
        <a:solidFill>
          <a:srgbClr val="E2E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9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 +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3B7090-D3D7-E140-9C4E-CBC6914D8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 NEGRO +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675592-C270-2C4B-909B-01442EBA49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4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F2AA31-5429-1C43-8D43-78B87E0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25EDBE-5AAB-3F42-BAD8-3338104D3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552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106" r:id="rId2"/>
    <p:sldLayoutId id="2147484154" r:id="rId3"/>
    <p:sldLayoutId id="2147484152" r:id="rId4"/>
    <p:sldLayoutId id="2147484157" r:id="rId5"/>
    <p:sldLayoutId id="2147484084" r:id="rId6"/>
    <p:sldLayoutId id="2147484151" r:id="rId7"/>
    <p:sldLayoutId id="2147484160" r:id="rId8"/>
    <p:sldLayoutId id="2147484069" r:id="rId9"/>
    <p:sldLayoutId id="2147484164" r:id="rId10"/>
    <p:sldLayoutId id="2147484171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  <p:sldLayoutId id="2147484167" r:id="rId18"/>
    <p:sldLayoutId id="2147484166" r:id="rId19"/>
    <p:sldLayoutId id="2147484170" r:id="rId20"/>
    <p:sldLayoutId id="2147484161" r:id="rId21"/>
    <p:sldLayoutId id="2147484165" r:id="rId22"/>
    <p:sldLayoutId id="2147484172" r:id="rId23"/>
    <p:sldLayoutId id="2147484173" r:id="rId24"/>
    <p:sldLayoutId id="2147484174" r:id="rId25"/>
    <p:sldLayoutId id="2147484175" r:id="rId26"/>
    <p:sldLayoutId id="2147484176" r:id="rId27"/>
    <p:sldLayoutId id="2147484177" r:id="rId28"/>
    <p:sldLayoutId id="2147484178" r:id="rId29"/>
    <p:sldLayoutId id="2147484179" r:id="rId30"/>
    <p:sldLayoutId id="2147484180" r:id="rId31"/>
    <p:sldLayoutId id="2147484181" r:id="rId32"/>
    <p:sldLayoutId id="2147484182" r:id="rId33"/>
    <p:sldLayoutId id="2147484183" r:id="rId34"/>
    <p:sldLayoutId id="2147484187" r:id="rId35"/>
    <p:sldLayoutId id="2147484185" r:id="rId36"/>
    <p:sldLayoutId id="2147484186" r:id="rId3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2800" b="1" i="0" kern="1200" spc="-100" baseline="0">
          <a:solidFill>
            <a:schemeClr val="bg1">
              <a:lumMod val="10000"/>
            </a:schemeClr>
          </a:solidFill>
          <a:latin typeface="CIBFont Sans" panose="020B0603020202020104" pitchFamily="34" charset="77"/>
          <a:ea typeface="CIBFont Sans" panose="020B0603020202020104" pitchFamily="34" charset="77"/>
          <a:cs typeface="CIBFont Sans" panose="020B0603020202020104" pitchFamily="34" charset="77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CIBFont Sans" panose="020B0603020202020104" pitchFamily="34" charset="77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orient="horz" pos="164">
          <p15:clr>
            <a:srgbClr val="F26B43"/>
          </p15:clr>
        </p15:guide>
        <p15:guide id="27" orient="horz" pos="4133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53" pos="166">
          <p15:clr>
            <a:srgbClr val="F26B43"/>
          </p15:clr>
        </p15:guide>
        <p15:guide id="54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F757CBA-9EC4-CC4C-84E3-62E310511310}"/>
              </a:ext>
            </a:extLst>
          </p:cNvPr>
          <p:cNvSpPr txBox="1">
            <a:spLocks/>
          </p:cNvSpPr>
          <p:nvPr/>
        </p:nvSpPr>
        <p:spPr>
          <a:xfrm>
            <a:off x="153964" y="1714599"/>
            <a:ext cx="10297841" cy="23364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4400" b="1" dirty="0">
                <a:solidFill>
                  <a:schemeClr val="bg2"/>
                </a:solidFill>
                <a:latin typeface="CIBFont Sans" panose="020B0603020202020104" pitchFamily="34" charset="77"/>
              </a:rPr>
              <a:t>¿Es el SVA un arma de doble filo para obtener resultados exitosos y sentido de pertenencia  en la organización?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4319319-BC2C-41E1-A17D-6AEE58BF4533}"/>
              </a:ext>
            </a:extLst>
          </p:cNvPr>
          <p:cNvSpPr txBox="1">
            <a:spLocks/>
          </p:cNvSpPr>
          <p:nvPr/>
        </p:nvSpPr>
        <p:spPr>
          <a:xfrm>
            <a:off x="6733312" y="5162139"/>
            <a:ext cx="5147582" cy="11062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3800" b="1" dirty="0">
                <a:solidFill>
                  <a:schemeClr val="bg2"/>
                </a:solidFill>
                <a:latin typeface="CIBFont Sans" panose="020B0603020202020104" pitchFamily="34" charset="77"/>
              </a:rPr>
              <a:t>Jhon Raúl Pérez Muñoz</a:t>
            </a:r>
          </a:p>
          <a:p>
            <a:pPr marL="0" indent="0" algn="just">
              <a:buNone/>
            </a:pPr>
            <a:r>
              <a:rPr lang="es-CO" sz="1600" b="1" dirty="0">
                <a:solidFill>
                  <a:schemeClr val="bg2"/>
                </a:solidFill>
                <a:latin typeface="CIBFont Sans" panose="020B0603020202020104" pitchFamily="34" charset="77"/>
              </a:rPr>
              <a:t>Analista de Software</a:t>
            </a:r>
          </a:p>
          <a:p>
            <a:pPr marL="0" indent="0" algn="just">
              <a:buNone/>
            </a:pPr>
            <a:r>
              <a:rPr lang="es-CO" sz="1600" b="1" dirty="0">
                <a:solidFill>
                  <a:schemeClr val="bg2"/>
                </a:solidFill>
                <a:latin typeface="CIBFont Sans" panose="020B0603020202020104" pitchFamily="34" charset="77"/>
              </a:rPr>
              <a:t>Vic. Tecnología </a:t>
            </a:r>
          </a:p>
        </p:txBody>
      </p:sp>
    </p:spTree>
    <p:extLst>
      <p:ext uri="{BB962C8B-B14F-4D97-AF65-F5344CB8AC3E}">
        <p14:creationId xmlns:p14="http://schemas.microsoft.com/office/powerpoint/2010/main" val="417663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A9AD510-AFD0-1343-953F-48747109D112}"/>
              </a:ext>
            </a:extLst>
          </p:cNvPr>
          <p:cNvSpPr txBox="1"/>
          <p:nvPr/>
        </p:nvSpPr>
        <p:spPr>
          <a:xfrm>
            <a:off x="4885778" y="2916616"/>
            <a:ext cx="3223113" cy="102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6500"/>
              </a:lnSpc>
            </a:pPr>
            <a:r>
              <a:rPr lang="es-CO" sz="9600" b="1" dirty="0">
                <a:solidFill>
                  <a:schemeClr val="accent1"/>
                </a:solidFill>
                <a:latin typeface="CIBFont Sans" panose="020B0603020202020104" pitchFamily="34" charset="77"/>
              </a:rPr>
              <a:t>SVA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1C94325-3A2B-44CC-B4B7-237C9638B9CF}"/>
              </a:ext>
            </a:extLst>
          </p:cNvPr>
          <p:cNvGrpSpPr/>
          <p:nvPr/>
        </p:nvGrpSpPr>
        <p:grpSpPr>
          <a:xfrm>
            <a:off x="9139415" y="2643415"/>
            <a:ext cx="2833852" cy="848504"/>
            <a:chOff x="8545756" y="2193229"/>
            <a:chExt cx="2833852" cy="848504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3B89BF2-A55B-4F53-ADBE-0D359CF80C2B}"/>
                </a:ext>
              </a:extLst>
            </p:cNvPr>
            <p:cNvSpPr txBox="1"/>
            <p:nvPr/>
          </p:nvSpPr>
          <p:spPr>
            <a:xfrm>
              <a:off x="8545756" y="2193229"/>
              <a:ext cx="2316876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F5F5F5"/>
                  </a:solidFill>
                  <a:latin typeface="CIBFont Sans" panose="020B0603020202020104" pitchFamily="34" charset="77"/>
                </a:rPr>
                <a:t>INVERSION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9B7ABE86-9ADA-4909-86CD-D6D09584C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59608" y="2321733"/>
              <a:ext cx="720000" cy="7200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9A710134-0605-4A88-8D56-B01C3ACBBD47}"/>
              </a:ext>
            </a:extLst>
          </p:cNvPr>
          <p:cNvGrpSpPr/>
          <p:nvPr/>
        </p:nvGrpSpPr>
        <p:grpSpPr>
          <a:xfrm>
            <a:off x="883111" y="857879"/>
            <a:ext cx="3168199" cy="870229"/>
            <a:chOff x="883111" y="857879"/>
            <a:chExt cx="3168199" cy="870229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C8119C5-FC47-4A5B-9A58-38AED3CDAE12}"/>
                </a:ext>
              </a:extLst>
            </p:cNvPr>
            <p:cNvSpPr txBox="1"/>
            <p:nvPr/>
          </p:nvSpPr>
          <p:spPr>
            <a:xfrm>
              <a:off x="1545632" y="857879"/>
              <a:ext cx="2505678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F5F5F5"/>
                  </a:solidFill>
                  <a:latin typeface="CIBFont Sans" panose="020B0603020202020104" pitchFamily="34" charset="77"/>
                </a:rPr>
                <a:t>GANANCIAS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59867EE8-2701-4100-8DD5-6BC90B9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111" y="1008108"/>
              <a:ext cx="760427" cy="720000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4E00FAFC-7FD3-4772-B27E-E793F200C6DE}"/>
              </a:ext>
            </a:extLst>
          </p:cNvPr>
          <p:cNvGrpSpPr/>
          <p:nvPr/>
        </p:nvGrpSpPr>
        <p:grpSpPr>
          <a:xfrm>
            <a:off x="9116857" y="809313"/>
            <a:ext cx="1745775" cy="918795"/>
            <a:chOff x="8100138" y="872744"/>
            <a:chExt cx="1745775" cy="918795"/>
          </a:xfrm>
        </p:grpSpPr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61ACC9E5-C90D-484B-81CD-D4A8D378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5913" y="1071539"/>
              <a:ext cx="720000" cy="720000"/>
            </a:xfrm>
            <a:prstGeom prst="rect">
              <a:avLst/>
            </a:prstGeom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E6B5A6C6-0DC0-452E-89C9-A5E2D57FCF96}"/>
                </a:ext>
              </a:extLst>
            </p:cNvPr>
            <p:cNvSpPr txBox="1"/>
            <p:nvPr/>
          </p:nvSpPr>
          <p:spPr>
            <a:xfrm>
              <a:off x="8100138" y="872744"/>
              <a:ext cx="1160820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F5F5F5"/>
                  </a:solidFill>
                  <a:latin typeface="CIBFont Sans" panose="020B0603020202020104" pitchFamily="34" charset="77"/>
                </a:rPr>
                <a:t>Viaje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7CE4220A-C9D1-4019-A8D7-CC0922BEA60F}"/>
              </a:ext>
            </a:extLst>
          </p:cNvPr>
          <p:cNvGrpSpPr/>
          <p:nvPr/>
        </p:nvGrpSpPr>
        <p:grpSpPr>
          <a:xfrm>
            <a:off x="283613" y="2773704"/>
            <a:ext cx="3169739" cy="819904"/>
            <a:chOff x="283613" y="2773704"/>
            <a:chExt cx="3169739" cy="819904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1819151-C029-4F3E-B5DD-8104B7845293}"/>
                </a:ext>
              </a:extLst>
            </p:cNvPr>
            <p:cNvSpPr txBox="1"/>
            <p:nvPr/>
          </p:nvSpPr>
          <p:spPr>
            <a:xfrm>
              <a:off x="876190" y="2773704"/>
              <a:ext cx="2577162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F5F5F5"/>
                  </a:solidFill>
                  <a:latin typeface="CIBFont Sans" panose="020B0603020202020104" pitchFamily="34" charset="77"/>
                </a:rPr>
                <a:t>PROYECTOS</a:t>
              </a: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34D9F9A2-713A-416F-984F-C42A06E6D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3613" y="2873608"/>
              <a:ext cx="720000" cy="720000"/>
            </a:xfrm>
            <a:prstGeom prst="rect">
              <a:avLst/>
            </a:prstGeom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E17BCA4-FA39-423E-9F60-3ACB897D79F6}"/>
              </a:ext>
            </a:extLst>
          </p:cNvPr>
          <p:cNvGrpSpPr/>
          <p:nvPr/>
        </p:nvGrpSpPr>
        <p:grpSpPr>
          <a:xfrm>
            <a:off x="1109116" y="4487582"/>
            <a:ext cx="4002115" cy="845552"/>
            <a:chOff x="1380973" y="4829116"/>
            <a:chExt cx="4002115" cy="845552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4D5224B1-3855-453C-9EAD-81C8B2133EFD}"/>
                </a:ext>
              </a:extLst>
            </p:cNvPr>
            <p:cNvSpPr txBox="1"/>
            <p:nvPr/>
          </p:nvSpPr>
          <p:spPr>
            <a:xfrm>
              <a:off x="2080636" y="4829116"/>
              <a:ext cx="3302452" cy="84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F5F5F5"/>
                  </a:solidFill>
                  <a:latin typeface="CIBFont Sans" panose="020B0603020202020104" pitchFamily="34" charset="77"/>
                </a:rPr>
                <a:t>TRIMESTRE</a:t>
              </a:r>
            </a:p>
          </p:txBody>
        </p:sp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5E8D776F-6EE8-4F75-A842-4A136135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80973" y="4954668"/>
              <a:ext cx="720000" cy="72000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738E681-2032-428D-91B1-EACBEE4438FA}"/>
              </a:ext>
            </a:extLst>
          </p:cNvPr>
          <p:cNvGrpSpPr/>
          <p:nvPr/>
        </p:nvGrpSpPr>
        <p:grpSpPr>
          <a:xfrm>
            <a:off x="5111231" y="5504211"/>
            <a:ext cx="3858805" cy="873069"/>
            <a:chOff x="7003827" y="5108673"/>
            <a:chExt cx="3858805" cy="873069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10C5DE9-9DA4-4EF7-864F-C5293FE1544D}"/>
                </a:ext>
              </a:extLst>
            </p:cNvPr>
            <p:cNvSpPr txBox="1"/>
            <p:nvPr/>
          </p:nvSpPr>
          <p:spPr>
            <a:xfrm>
              <a:off x="7003827" y="5108673"/>
              <a:ext cx="3858805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F5F5F5"/>
                  </a:solidFill>
                  <a:latin typeface="CIBFont Sans" panose="020B0603020202020104" pitchFamily="34" charset="77"/>
                </a:rPr>
                <a:t>UTILIDAD</a:t>
              </a: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25F8CAEF-775D-486C-8C10-B0AC08D59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65913" y="5261742"/>
              <a:ext cx="720000" cy="720000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C0E03819-9F33-49E2-BDEE-C091828DD063}"/>
              </a:ext>
            </a:extLst>
          </p:cNvPr>
          <p:cNvGrpSpPr/>
          <p:nvPr/>
        </p:nvGrpSpPr>
        <p:grpSpPr>
          <a:xfrm>
            <a:off x="8393017" y="4378626"/>
            <a:ext cx="2469615" cy="819904"/>
            <a:chOff x="8393017" y="3790333"/>
            <a:chExt cx="2469615" cy="819904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E751939-69DF-4273-9E27-8C76CC868E55}"/>
                </a:ext>
              </a:extLst>
            </p:cNvPr>
            <p:cNvSpPr txBox="1"/>
            <p:nvPr/>
          </p:nvSpPr>
          <p:spPr>
            <a:xfrm>
              <a:off x="8393017" y="3790333"/>
              <a:ext cx="1824871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F5F5F5"/>
                  </a:solidFill>
                  <a:latin typeface="CIBFont Sans" panose="020B0603020202020104" pitchFamily="34" charset="77"/>
                </a:rPr>
                <a:t>ALEGRIA</a:t>
              </a:r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94094DE0-E580-4A3D-9DFC-B5280FA2D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42632" y="3890237"/>
              <a:ext cx="720000" cy="720000"/>
            </a:xfrm>
            <a:prstGeom prst="rect">
              <a:avLst/>
            </a:prstGeom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43F4CB38-78EF-40ED-B6A7-82F8393E025C}"/>
              </a:ext>
            </a:extLst>
          </p:cNvPr>
          <p:cNvGrpSpPr/>
          <p:nvPr/>
        </p:nvGrpSpPr>
        <p:grpSpPr>
          <a:xfrm>
            <a:off x="4762774" y="104714"/>
            <a:ext cx="3574840" cy="819904"/>
            <a:chOff x="3980895" y="104714"/>
            <a:chExt cx="3574840" cy="819904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30698E0-4192-43F9-BF87-5BF2E9AFD634}"/>
                </a:ext>
              </a:extLst>
            </p:cNvPr>
            <p:cNvSpPr txBox="1"/>
            <p:nvPr/>
          </p:nvSpPr>
          <p:spPr>
            <a:xfrm>
              <a:off x="4636265" y="104714"/>
              <a:ext cx="2919470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F5F5F5"/>
                  </a:solidFill>
                  <a:latin typeface="CIBFont Sans" panose="020B0603020202020104" pitchFamily="34" charset="77"/>
                </a:rPr>
                <a:t>MARZO-ABRIL</a:t>
              </a:r>
            </a:p>
          </p:txBody>
        </p:sp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39E3F0F6-C5D4-48C9-8829-C22F5C2C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80895" y="204618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189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A9AD510-AFD0-1343-953F-48747109D112}"/>
              </a:ext>
            </a:extLst>
          </p:cNvPr>
          <p:cNvSpPr txBox="1"/>
          <p:nvPr/>
        </p:nvSpPr>
        <p:spPr>
          <a:xfrm>
            <a:off x="5883349" y="1626782"/>
            <a:ext cx="5762846" cy="2956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es-CO" dirty="0">
                <a:solidFill>
                  <a:srgbClr val="F5F5F5"/>
                </a:solidFill>
              </a:rPr>
              <a:t>“La </a:t>
            </a:r>
            <a:r>
              <a:rPr lang="es-CO" b="1" dirty="0">
                <a:solidFill>
                  <a:schemeClr val="accent1"/>
                </a:solidFill>
              </a:rPr>
              <a:t>compensación variable</a:t>
            </a:r>
            <a:r>
              <a:rPr lang="es-CO" dirty="0">
                <a:solidFill>
                  <a:srgbClr val="FF0000"/>
                </a:solidFill>
              </a:rPr>
              <a:t> </a:t>
            </a:r>
            <a:r>
              <a:rPr lang="es-CO" dirty="0">
                <a:solidFill>
                  <a:srgbClr val="F5F5F5"/>
                </a:solidFill>
              </a:rPr>
              <a:t>es un incentivo a los </a:t>
            </a:r>
            <a:r>
              <a:rPr lang="es-CO" b="1" dirty="0">
                <a:solidFill>
                  <a:schemeClr val="accent1"/>
                </a:solidFill>
              </a:rPr>
              <a:t>resultados superiores y desempeño extraordinario</a:t>
            </a:r>
            <a:r>
              <a:rPr lang="es-CO" dirty="0">
                <a:solidFill>
                  <a:srgbClr val="F5F5F5"/>
                </a:solidFill>
              </a:rPr>
              <a:t>, comportamientos propios de nuestra cultura  que nos llevan a cumplir nuestros sueños y alcanzar metas colectivas. Somos de las pocas organizaciones en Colombia donde todos los empleados gozan de este beneficio”</a:t>
            </a:r>
            <a:endParaRPr lang="es-CO" b="1" dirty="0">
              <a:solidFill>
                <a:srgbClr val="F5F5F5"/>
              </a:solidFill>
              <a:latin typeface="CIBFont Sans" panose="020B0603020202020104" pitchFamily="34" charset="77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4213364-E818-4578-B957-1A41E0D51690}"/>
              </a:ext>
            </a:extLst>
          </p:cNvPr>
          <p:cNvSpPr txBox="1"/>
          <p:nvPr/>
        </p:nvSpPr>
        <p:spPr>
          <a:xfrm>
            <a:off x="276447" y="2764466"/>
            <a:ext cx="5252815" cy="9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6500"/>
              </a:lnSpc>
            </a:pPr>
            <a:r>
              <a:rPr lang="es-CO" sz="6000" b="1" dirty="0">
                <a:solidFill>
                  <a:srgbClr val="F5F5F5"/>
                </a:solidFill>
                <a:latin typeface="CIBFont Sans" panose="020B0603020202020104" pitchFamily="34" charset="77"/>
              </a:rPr>
              <a:t>¿S</a:t>
            </a:r>
            <a:r>
              <a:rPr lang="es-CO" sz="8800" b="1" dirty="0">
                <a:solidFill>
                  <a:schemeClr val="accent1"/>
                </a:solidFill>
                <a:latin typeface="CIBFont Sans" panose="020B0603020202020104" pitchFamily="34" charset="77"/>
              </a:rPr>
              <a:t>V</a:t>
            </a:r>
            <a:r>
              <a:rPr lang="es-CO" sz="6000" b="1" dirty="0">
                <a:solidFill>
                  <a:srgbClr val="F5F5F5"/>
                </a:solidFill>
                <a:latin typeface="CIBFont Sans" panose="020B0603020202020104" pitchFamily="34" charset="77"/>
              </a:rPr>
              <a:t>A -Que Es?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478BA11D-97CA-41DD-808B-9D6606B9B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482" y="3789234"/>
            <a:ext cx="1410087" cy="14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E4213364-E818-4578-B957-1A41E0D51690}"/>
              </a:ext>
            </a:extLst>
          </p:cNvPr>
          <p:cNvSpPr txBox="1"/>
          <p:nvPr/>
        </p:nvSpPr>
        <p:spPr>
          <a:xfrm>
            <a:off x="595424" y="1883754"/>
            <a:ext cx="5000846" cy="2525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6500"/>
              </a:lnSpc>
            </a:pPr>
            <a:r>
              <a:rPr lang="es-CO" sz="4400" b="1" dirty="0">
                <a:solidFill>
                  <a:schemeClr val="bg1"/>
                </a:solidFill>
                <a:latin typeface="CIBFont Sans" panose="020B0603020202020104" pitchFamily="34" charset="77"/>
              </a:rPr>
              <a:t>¿Cual es el sentir cuando no hay o no es lo esperado?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2BAF976-9DDB-4932-B2C3-50E73CD101BA}"/>
              </a:ext>
            </a:extLst>
          </p:cNvPr>
          <p:cNvGrpSpPr/>
          <p:nvPr/>
        </p:nvGrpSpPr>
        <p:grpSpPr>
          <a:xfrm>
            <a:off x="8230294" y="1552962"/>
            <a:ext cx="3136920" cy="819904"/>
            <a:chOff x="7185271" y="1636087"/>
            <a:chExt cx="3136920" cy="819904"/>
          </a:xfrm>
        </p:grpSpPr>
        <p:pic>
          <p:nvPicPr>
            <p:cNvPr id="1030" name="Picture 6" descr="😔 Cara triste Emoji — Significado, copiar y pegar, combinaciónes">
              <a:extLst>
                <a:ext uri="{FF2B5EF4-FFF2-40B4-BE49-F238E27FC236}">
                  <a16:creationId xmlns:a16="http://schemas.microsoft.com/office/drawing/2014/main" id="{7B9B1816-3FD9-48DA-9CBE-B77F59200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2191" y="171060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2D02A9E-10BE-406F-A647-31EADE84AEDC}"/>
                </a:ext>
              </a:extLst>
            </p:cNvPr>
            <p:cNvSpPr txBox="1"/>
            <p:nvPr/>
          </p:nvSpPr>
          <p:spPr>
            <a:xfrm>
              <a:off x="7185271" y="1636087"/>
              <a:ext cx="2426562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chemeClr val="bg1"/>
                  </a:solidFill>
                  <a:latin typeface="CIBFont Sans" panose="020B0603020202020104" pitchFamily="34" charset="77"/>
                </a:rPr>
                <a:t>DECEPCIÓN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B4C34D0-2E89-4661-9903-294FBEF0F360}"/>
              </a:ext>
            </a:extLst>
          </p:cNvPr>
          <p:cNvGrpSpPr/>
          <p:nvPr/>
        </p:nvGrpSpPr>
        <p:grpSpPr>
          <a:xfrm>
            <a:off x="9322474" y="2485876"/>
            <a:ext cx="2018056" cy="863092"/>
            <a:chOff x="8277451" y="2485876"/>
            <a:chExt cx="2018056" cy="863092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A82F77E-421D-48EE-B513-9D526E20C417}"/>
                </a:ext>
              </a:extLst>
            </p:cNvPr>
            <p:cNvSpPr txBox="1"/>
            <p:nvPr/>
          </p:nvSpPr>
          <p:spPr>
            <a:xfrm>
              <a:off x="8277451" y="2485876"/>
              <a:ext cx="1298056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chemeClr val="bg1"/>
                  </a:solidFill>
                  <a:latin typeface="CIBFont Sans" panose="020B0603020202020104" pitchFamily="34" charset="77"/>
                </a:rPr>
                <a:t>RABIA</a:t>
              </a:r>
            </a:p>
          </p:txBody>
        </p:sp>
        <p:pic>
          <p:nvPicPr>
            <p:cNvPr id="1032" name="Picture 8" descr="qigong e ira - Instituto Qigong Chikung de Barcelona">
              <a:extLst>
                <a:ext uri="{FF2B5EF4-FFF2-40B4-BE49-F238E27FC236}">
                  <a16:creationId xmlns:a16="http://schemas.microsoft.com/office/drawing/2014/main" id="{FC7EE1A7-52AE-43CF-9B59-2255DA24A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5507" y="2628968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73FBD4A-F689-4DFB-A7EE-EA5AFBA0B127}"/>
              </a:ext>
            </a:extLst>
          </p:cNvPr>
          <p:cNvGrpSpPr/>
          <p:nvPr/>
        </p:nvGrpSpPr>
        <p:grpSpPr>
          <a:xfrm>
            <a:off x="8704608" y="491889"/>
            <a:ext cx="2635922" cy="833735"/>
            <a:chOff x="7659585" y="491889"/>
            <a:chExt cx="2635922" cy="833735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67CA9AC6-9142-4170-9964-9472A4F283A1}"/>
                </a:ext>
              </a:extLst>
            </p:cNvPr>
            <p:cNvSpPr txBox="1"/>
            <p:nvPr/>
          </p:nvSpPr>
          <p:spPr>
            <a:xfrm>
              <a:off x="7659585" y="491889"/>
              <a:ext cx="2047250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chemeClr val="bg1"/>
                  </a:solidFill>
                  <a:latin typeface="CIBFont Sans" panose="020B0603020202020104" pitchFamily="34" charset="77"/>
                </a:rPr>
                <a:t>TRISTEZA</a:t>
              </a:r>
            </a:p>
          </p:txBody>
        </p:sp>
        <p:pic>
          <p:nvPicPr>
            <p:cNvPr id="1036" name="Picture 12" descr="Emoji 😥 Cara triste pero aliviada | wpRock">
              <a:extLst>
                <a:ext uri="{FF2B5EF4-FFF2-40B4-BE49-F238E27FC236}">
                  <a16:creationId xmlns:a16="http://schemas.microsoft.com/office/drawing/2014/main" id="{FCCF698E-E265-4FD4-8362-D1A982F045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5507" y="605624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ED9BD15-82A3-4E7D-85B3-0A4B26641838}"/>
              </a:ext>
            </a:extLst>
          </p:cNvPr>
          <p:cNvGrpSpPr/>
          <p:nvPr/>
        </p:nvGrpSpPr>
        <p:grpSpPr>
          <a:xfrm>
            <a:off x="8861159" y="3610745"/>
            <a:ext cx="2439996" cy="819904"/>
            <a:chOff x="7816136" y="3610745"/>
            <a:chExt cx="2439996" cy="81990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F74733D-F416-46F8-9DCA-FD4F56A15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507" y="3683805"/>
              <a:ext cx="680625" cy="720000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8F5A7482-CD35-4D16-8BC1-96B2BDA95196}"/>
                </a:ext>
              </a:extLst>
            </p:cNvPr>
            <p:cNvSpPr txBox="1"/>
            <p:nvPr/>
          </p:nvSpPr>
          <p:spPr>
            <a:xfrm>
              <a:off x="7816136" y="3610745"/>
              <a:ext cx="1795697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chemeClr val="bg1"/>
                  </a:solidFill>
                  <a:latin typeface="CIBFont Sans" panose="020B0603020202020104" pitchFamily="34" charset="77"/>
                </a:rPr>
                <a:t>ENVIDIA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AB6CA02B-2984-4257-A98A-3C8514C83CD1}"/>
              </a:ext>
            </a:extLst>
          </p:cNvPr>
          <p:cNvGrpSpPr/>
          <p:nvPr/>
        </p:nvGrpSpPr>
        <p:grpSpPr>
          <a:xfrm>
            <a:off x="6600825" y="4676582"/>
            <a:ext cx="4776031" cy="819904"/>
            <a:chOff x="6600825" y="4676582"/>
            <a:chExt cx="4776031" cy="819904"/>
          </a:xfrm>
        </p:grpSpPr>
        <p:pic>
          <p:nvPicPr>
            <p:cNvPr id="8" name="Imagen 7" descr="Icono&#10;&#10;Descripción generada automáticamente">
              <a:extLst>
                <a:ext uri="{FF2B5EF4-FFF2-40B4-BE49-F238E27FC236}">
                  <a16:creationId xmlns:a16="http://schemas.microsoft.com/office/drawing/2014/main" id="{DD91EC70-800C-4CEA-B808-F005C8F09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6856" y="4776486"/>
              <a:ext cx="720000" cy="720000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0820626-3FB3-4921-BC51-5E391880B798}"/>
                </a:ext>
              </a:extLst>
            </p:cNvPr>
            <p:cNvSpPr txBox="1"/>
            <p:nvPr/>
          </p:nvSpPr>
          <p:spPr>
            <a:xfrm>
              <a:off x="6600825" y="4676582"/>
              <a:ext cx="4245687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chemeClr val="bg1"/>
                  </a:solidFill>
                  <a:latin typeface="CIBFont Sans" panose="020B0603020202020104" pitchFamily="34" charset="77"/>
                </a:rPr>
                <a:t>PENSAR EN CAMBIAR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11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E4213364-E818-4578-B957-1A41E0D51690}"/>
              </a:ext>
            </a:extLst>
          </p:cNvPr>
          <p:cNvSpPr txBox="1"/>
          <p:nvPr/>
        </p:nvSpPr>
        <p:spPr>
          <a:xfrm>
            <a:off x="595424" y="1765004"/>
            <a:ext cx="3540641" cy="249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6500"/>
              </a:lnSpc>
            </a:pPr>
            <a:r>
              <a:rPr lang="es-CO" sz="4400" b="1" dirty="0">
                <a:solidFill>
                  <a:schemeClr val="bg1"/>
                </a:solidFill>
                <a:latin typeface="CIBFont Sans" panose="020B0603020202020104" pitchFamily="34" charset="77"/>
              </a:rPr>
              <a:t>Percepción Personal</a:t>
            </a:r>
          </a:p>
          <a:p>
            <a:pPr defTabSz="914400"/>
            <a:r>
              <a:rPr lang="es-CO" sz="2400" i="1" dirty="0">
                <a:solidFill>
                  <a:schemeClr val="bg1"/>
                </a:solidFill>
                <a:latin typeface="CIBFont Sans" panose="020B0603020202020104" pitchFamily="34" charset="77"/>
              </a:rPr>
              <a:t>“Si es muy importante pero debería modificarse</a:t>
            </a:r>
            <a:r>
              <a:rPr lang="es-CO" sz="2400" b="1" dirty="0">
                <a:solidFill>
                  <a:schemeClr val="bg1"/>
                </a:solidFill>
                <a:latin typeface="CIBFont Sans" panose="020B0603020202020104" pitchFamily="34" charset="77"/>
              </a:rPr>
              <a:t>”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D72A230-C2F2-4416-B740-27E5998BB12E}"/>
              </a:ext>
            </a:extLst>
          </p:cNvPr>
          <p:cNvGrpSpPr/>
          <p:nvPr/>
        </p:nvGrpSpPr>
        <p:grpSpPr>
          <a:xfrm>
            <a:off x="6095999" y="2182314"/>
            <a:ext cx="4128655" cy="1553070"/>
            <a:chOff x="6095999" y="3053855"/>
            <a:chExt cx="4128655" cy="155307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2DB28C3-9307-4DDC-9C38-2BFFCEE11703}"/>
                </a:ext>
              </a:extLst>
            </p:cNvPr>
            <p:cNvSpPr txBox="1"/>
            <p:nvPr/>
          </p:nvSpPr>
          <p:spPr>
            <a:xfrm>
              <a:off x="6095999" y="3053855"/>
              <a:ext cx="4128655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chemeClr val="bg1"/>
                  </a:solidFill>
                  <a:latin typeface="CIBFont Sans" panose="020B0603020202020104" pitchFamily="34" charset="77"/>
                </a:rPr>
                <a:t>- Global Vs Individual</a:t>
              </a:r>
            </a:p>
          </p:txBody>
        </p:sp>
        <p:pic>
          <p:nvPicPr>
            <p:cNvPr id="2056" name="Picture 8" descr="Black Icon Png - Icono Grupo Personas Png, Transparent Png -  981x810(#6155084) - PngFind">
              <a:extLst>
                <a:ext uri="{FF2B5EF4-FFF2-40B4-BE49-F238E27FC236}">
                  <a16:creationId xmlns:a16="http://schemas.microsoft.com/office/drawing/2014/main" id="{C19AE330-5069-48EF-9076-1E53FD992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9769" y="3886925"/>
              <a:ext cx="825167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Simpleicons Interface User Male Black Silhouette - Icono De Persona Negra, HD Png Download ">
              <a:extLst>
                <a:ext uri="{FF2B5EF4-FFF2-40B4-BE49-F238E27FC236}">
                  <a16:creationId xmlns:a16="http://schemas.microsoft.com/office/drawing/2014/main" id="{0A61D117-57EE-46BA-8D1A-D29722077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344" y="3886925"/>
              <a:ext cx="687333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9821D365-3708-47D5-8D80-BBD8CC872F49}"/>
              </a:ext>
            </a:extLst>
          </p:cNvPr>
          <p:cNvGrpSpPr/>
          <p:nvPr/>
        </p:nvGrpSpPr>
        <p:grpSpPr>
          <a:xfrm>
            <a:off x="6096000" y="606000"/>
            <a:ext cx="3955214" cy="1531926"/>
            <a:chOff x="6096000" y="1477541"/>
            <a:chExt cx="3955214" cy="1531926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64A21D34-C612-48A5-AFE6-1DEEF8AA785D}"/>
                </a:ext>
              </a:extLst>
            </p:cNvPr>
            <p:cNvSpPr txBox="1"/>
            <p:nvPr/>
          </p:nvSpPr>
          <p:spPr>
            <a:xfrm>
              <a:off x="6096000" y="1477541"/>
              <a:ext cx="3955214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chemeClr val="bg1"/>
                  </a:solidFill>
                  <a:latin typeface="CIBFont Sans" panose="020B0603020202020104" pitchFamily="34" charset="77"/>
                </a:rPr>
                <a:t>- Variable Vs Fijo</a:t>
              </a:r>
            </a:p>
          </p:txBody>
        </p:sp>
        <p:pic>
          <p:nvPicPr>
            <p:cNvPr id="2072" name="Picture 24" descr="✖️ Multiplicación Emoji">
              <a:extLst>
                <a:ext uri="{FF2B5EF4-FFF2-40B4-BE49-F238E27FC236}">
                  <a16:creationId xmlns:a16="http://schemas.microsoft.com/office/drawing/2014/main" id="{2D07D48D-ED54-4615-9B3B-20C73AEAF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7607" y="228946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Marca De Verificación Verde descarga gratuita de png - Gráficos Vectoriales  escalables marca de Verificación Clip art - Tick verde Transparente PNG  imagen png - imagen transparente descarga gratuita">
              <a:extLst>
                <a:ext uri="{FF2B5EF4-FFF2-40B4-BE49-F238E27FC236}">
                  <a16:creationId xmlns:a16="http://schemas.microsoft.com/office/drawing/2014/main" id="{757BD1BE-3B35-4EF3-B5D7-EDF491AB7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638" y="225094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EFA9A41B-D1CC-4F21-A24A-D777DF4B58E8}"/>
              </a:ext>
            </a:extLst>
          </p:cNvPr>
          <p:cNvGrpSpPr/>
          <p:nvPr/>
        </p:nvGrpSpPr>
        <p:grpSpPr>
          <a:xfrm>
            <a:off x="6096000" y="3834113"/>
            <a:ext cx="4548188" cy="1920265"/>
            <a:chOff x="6096000" y="4705654"/>
            <a:chExt cx="4548188" cy="1920265"/>
          </a:xfrm>
        </p:grpSpPr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93EDC7D9-82B1-4F61-AC1E-6F20B755349A}"/>
                </a:ext>
              </a:extLst>
            </p:cNvPr>
            <p:cNvSpPr txBox="1"/>
            <p:nvPr/>
          </p:nvSpPr>
          <p:spPr>
            <a:xfrm>
              <a:off x="6096000" y="4705654"/>
              <a:ext cx="4548188" cy="1200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defTabSz="914400">
                <a:lnSpc>
                  <a:spcPct val="150000"/>
                </a:lnSpc>
                <a:buFontTx/>
                <a:buChar char="-"/>
              </a:pPr>
              <a:r>
                <a:rPr lang="es-CO" sz="3200" b="1" dirty="0">
                  <a:solidFill>
                    <a:schemeClr val="bg1"/>
                  </a:solidFill>
                  <a:latin typeface="CIBFont Sans" panose="020B0603020202020104" pitchFamily="34" charset="77"/>
                </a:rPr>
                <a:t>Otras Alternativas:</a:t>
              </a:r>
              <a:br>
                <a:rPr lang="es-CO" sz="3200" b="1" dirty="0">
                  <a:solidFill>
                    <a:schemeClr val="bg1"/>
                  </a:solidFill>
                  <a:latin typeface="CIBFont Sans" panose="020B0603020202020104" pitchFamily="34" charset="77"/>
                </a:rPr>
              </a:br>
              <a:r>
                <a:rPr lang="es-CO" b="1" dirty="0">
                  <a:solidFill>
                    <a:schemeClr val="bg1"/>
                  </a:solidFill>
                  <a:latin typeface="CIBFont Sans" panose="020B0603020202020104" pitchFamily="34" charset="77"/>
                </a:rPr>
                <a:t>cursos, estudios, canasta, viajes, etc.</a:t>
              </a:r>
            </a:p>
          </p:txBody>
        </p:sp>
        <p:pic>
          <p:nvPicPr>
            <p:cNvPr id="1028" name="Picture 4" descr="Smiley Emoji Emoticon habilidades de estudio, Smiley, diverso, smiley png |  PNGEgg">
              <a:extLst>
                <a:ext uri="{FF2B5EF4-FFF2-40B4-BE49-F238E27FC236}">
                  <a16:creationId xmlns:a16="http://schemas.microsoft.com/office/drawing/2014/main" id="{0BEBDDA5-1A2C-4CA0-85F4-EF97661F1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559" y="5905919"/>
              <a:ext cx="1269586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Emoticon Compras Ilustración De Dibujos Animados De Vectores Ilustraciones  Vectoriales, Clip Art Vectorizado Libre De Derechos. Image 99192342.">
              <a:extLst>
                <a:ext uri="{FF2B5EF4-FFF2-40B4-BE49-F238E27FC236}">
                  <a16:creationId xmlns:a16="http://schemas.microsoft.com/office/drawing/2014/main" id="{55D9604E-2AFC-45DC-8378-775083CF5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9937" y="5905919"/>
              <a:ext cx="120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Viajero Del Emoticon Con La Cámara, El Mapa, El Sombrero, Y El Ejemplo De  La Historieta Del Vector De La Mascota De La Maleta Ilustración del Vector  - Ilustración de zapatos, sofbol:">
              <a:extLst>
                <a:ext uri="{FF2B5EF4-FFF2-40B4-BE49-F238E27FC236}">
                  <a16:creationId xmlns:a16="http://schemas.microsoft.com/office/drawing/2014/main" id="{C3AE59AA-6A66-435C-8F4C-799E4B440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9638" y="5905919"/>
              <a:ext cx="83023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551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15C9F29-EAD6-0642-BFF6-78E73F0B9B97}"/>
              </a:ext>
            </a:extLst>
          </p:cNvPr>
          <p:cNvSpPr txBox="1"/>
          <p:nvPr/>
        </p:nvSpPr>
        <p:spPr>
          <a:xfrm>
            <a:off x="5370481" y="4667409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CIBFont Sans" panose="020B0603020202020104" pitchFamily="34" charset="77"/>
              </a:rPr>
              <a:t>Gracias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6E692BF-B40C-BB4E-A5FE-B9648CA3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037" y="2564523"/>
            <a:ext cx="1824160" cy="18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94765"/>
      </p:ext>
    </p:extLst>
  </p:cSld>
  <p:clrMapOvr>
    <a:masterClrMapping/>
  </p:clrMapOvr>
</p:sld>
</file>

<file path=ppt/theme/theme1.xml><?xml version="1.0" encoding="utf-8"?>
<a:theme xmlns:a="http://schemas.openxmlformats.org/drawingml/2006/main" name="BANCOLOMBIA">
  <a:themeElements>
    <a:clrScheme name="Personalizados 3">
      <a:dk1>
        <a:srgbClr val="2C2A28"/>
      </a:dk1>
      <a:lt1>
        <a:srgbClr val="F7F7F7"/>
      </a:lt1>
      <a:dk2>
        <a:srgbClr val="222222"/>
      </a:dk2>
      <a:lt2>
        <a:srgbClr val="FEFFFF"/>
      </a:lt2>
      <a:accent1>
        <a:srgbClr val="FDD923"/>
      </a:accent1>
      <a:accent2>
        <a:srgbClr val="0BA682"/>
      </a:accent2>
      <a:accent3>
        <a:srgbClr val="F5B6CD"/>
      </a:accent3>
      <a:accent4>
        <a:srgbClr val="00CBE9"/>
      </a:accent4>
      <a:accent5>
        <a:srgbClr val="8E62CC"/>
      </a:accent5>
      <a:accent6>
        <a:srgbClr val="FF7E41"/>
      </a:accent6>
      <a:hlink>
        <a:srgbClr val="ABA59C"/>
      </a:hlink>
      <a:folHlink>
        <a:srgbClr val="FDD923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C-Plantilla PPT_GENERICA-X4BANCOS-V2" id="{E65D6C1D-F9A5-A245-8058-B0F4A8D322B2}" vid="{2A006A32-4FF4-8743-A87E-26F6A76AA0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>1</_ip_UnifiedCompliancePolicyUIAction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491A3657D62D4AB08B5DB664AA207E" ma:contentTypeVersion="12" ma:contentTypeDescription="Crear nuevo documento." ma:contentTypeScope="" ma:versionID="3d0765de3c7a1e0c6d44b0c23ccb25fc">
  <xsd:schema xmlns:xsd="http://www.w3.org/2001/XMLSchema" xmlns:xs="http://www.w3.org/2001/XMLSchema" xmlns:p="http://schemas.microsoft.com/office/2006/metadata/properties" xmlns:ns1="http://schemas.microsoft.com/sharepoint/v3" xmlns:ns2="129c0407-590f-4d5f-a629-a34a176deeae" xmlns:ns3="7a66b281-8cc6-4b2f-bcfb-3bb3027ddb1a" targetNamespace="http://schemas.microsoft.com/office/2006/metadata/properties" ma:root="true" ma:fieldsID="1520ac3ef2f57ab44de8cdd0081a166e" ns1:_="" ns2:_="" ns3:_="">
    <xsd:import namespace="http://schemas.microsoft.com/sharepoint/v3"/>
    <xsd:import namespace="129c0407-590f-4d5f-a629-a34a176deeae"/>
    <xsd:import namespace="7a66b281-8cc6-4b2f-bcfb-3bb3027ddb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Propiedades de la Directiva de cumplimiento unificado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Acción de IU de la Directiva de cumplimiento unificad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9c0407-590f-4d5f-a629-a34a176dee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6b281-8cc6-4b2f-bcfb-3bb3027ddb1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E751C-15BB-4E28-AA51-3502F03E295E}">
  <ds:schemaRefs>
    <ds:schemaRef ds:uri="72623021-3570-42a8-a0ae-1bd5039276e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315DFFA-1EB9-4CE1-ACD0-CEEF950881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29c0407-590f-4d5f-a629-a34a176deeae"/>
    <ds:schemaRef ds:uri="7a66b281-8cc6-4b2f-bcfb-3bb3027ddb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1C31BD-03FB-4972-B1D1-2FD27F0077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YDRAY-BC-Plantilla-PPT_GENERICA-X4BANCOS-V2</Template>
  <TotalTime>1479</TotalTime>
  <Words>149</Words>
  <Application>Microsoft Office PowerPoint</Application>
  <PresentationFormat>Panorámica</PresentationFormat>
  <Paragraphs>27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CIBFont Sans</vt:lpstr>
      <vt:lpstr>CIBFont Sans Book</vt:lpstr>
      <vt:lpstr>CIBFont Sans Regular</vt:lpstr>
      <vt:lpstr>Open Sans</vt:lpstr>
      <vt:lpstr>BANCOLOMBIA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Marcela Botero Alvarez</dc:creator>
  <cp:keywords/>
  <dc:description/>
  <cp:lastModifiedBy>Jhon Raul Perez Munoz</cp:lastModifiedBy>
  <cp:revision>40</cp:revision>
  <cp:lastPrinted>2021-02-12T21:54:34Z</cp:lastPrinted>
  <dcterms:created xsi:type="dcterms:W3CDTF">2021-11-24T22:18:48Z</dcterms:created>
  <dcterms:modified xsi:type="dcterms:W3CDTF">2022-03-08T13:44:18Z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0x0101001E491A3657D62D4AB08B5DB664AA207E</vt:lpwstr>
  </property>
</Properties>
</file>